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Lst>
  <p:sldIdLst>
    <p:sldId id="256" r:id="rId3"/>
    <p:sldId id="257" r:id="rId4"/>
    <p:sldId id="258" r:id="rId5"/>
    <p:sldId id="259" r:id="rId6"/>
    <p:sldId id="261" r:id="rId7"/>
    <p:sldId id="262" r:id="rId8"/>
    <p:sldId id="263" r:id="rId9"/>
    <p:sldId id="267" r:id="rId10"/>
    <p:sldId id="264" r:id="rId11"/>
    <p:sldId id="265" r:id="rId12"/>
    <p:sldId id="266" r:id="rId13"/>
    <p:sldId id="269"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FF3300"/>
    <a:srgbClr val="000000"/>
    <a:srgbClr val="914709"/>
    <a:srgbClr val="7E3000"/>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F14603C-723C-4065-BE10-256E1F81D0A7}" type="datetimeFigureOut">
              <a:rPr lang="en-GB" smtClean="0"/>
              <a:t>24/05/2014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908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14603C-723C-4065-BE10-256E1F81D0A7}" type="datetimeFigureOut">
              <a:rPr lang="en-GB" smtClean="0"/>
              <a:t>24/05/2014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4097606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14603C-723C-4065-BE10-256E1F81D0A7}" type="datetimeFigureOut">
              <a:rPr lang="en-GB" smtClean="0"/>
              <a:t>24/05/2014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147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F14603C-723C-4065-BE10-256E1F81D0A7}" type="datetimeFigureOut">
              <a:rPr lang="en-GB" smtClean="0"/>
              <a:t>24/05/2014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861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14603C-723C-4065-BE10-256E1F81D0A7}" type="datetimeFigureOut">
              <a:rPr lang="en-GB" smtClean="0"/>
              <a:t>24/05/2014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3617696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14603C-723C-4065-BE10-256E1F81D0A7}" type="datetimeFigureOut">
              <a:rPr lang="en-GB" smtClean="0"/>
              <a:t>24/05/2014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151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F14603C-723C-4065-BE10-256E1F81D0A7}" type="datetimeFigureOut">
              <a:rPr lang="en-GB" smtClean="0"/>
              <a:t>24/05/2014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2459653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F14603C-723C-4065-BE10-256E1F81D0A7}" type="datetimeFigureOut">
              <a:rPr lang="en-GB" smtClean="0"/>
              <a:t>24/05/2014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1605582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F14603C-723C-4065-BE10-256E1F81D0A7}" type="datetimeFigureOut">
              <a:rPr lang="en-GB" smtClean="0"/>
              <a:t>24/05/2014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26710928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14603C-723C-4065-BE10-256E1F81D0A7}" type="datetimeFigureOut">
              <a:rPr lang="en-GB" smtClean="0"/>
              <a:t>24/05/2014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12444286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14603C-723C-4065-BE10-256E1F81D0A7}" type="datetimeFigureOut">
              <a:rPr lang="en-GB" smtClean="0"/>
              <a:t>24/05/2014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1075112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14603C-723C-4065-BE10-256E1F81D0A7}" type="datetimeFigureOut">
              <a:rPr lang="en-GB" smtClean="0"/>
              <a:t>24/05/2014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29113099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14603C-723C-4065-BE10-256E1F81D0A7}" type="datetimeFigureOut">
              <a:rPr lang="en-GB" smtClean="0"/>
              <a:t>24/05/2014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FB5F36D-E791-4A73-BC96-32460B8BB390}"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0374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14603C-723C-4065-BE10-256E1F81D0A7}" type="datetimeFigureOut">
              <a:rPr lang="en-GB" smtClean="0"/>
              <a:t>24/05/2014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18790045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14603C-723C-4065-BE10-256E1F81D0A7}" type="datetimeFigureOut">
              <a:rPr lang="en-GB" smtClean="0"/>
              <a:t>24/05/2014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836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14603C-723C-4065-BE10-256E1F81D0A7}" type="datetimeFigureOut">
              <a:rPr lang="en-GB" smtClean="0"/>
              <a:t>24/05/2014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FB5F36D-E791-4A73-BC96-32460B8BB390}"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157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F14603C-723C-4065-BE10-256E1F81D0A7}" type="datetimeFigureOut">
              <a:rPr lang="en-GB" smtClean="0"/>
              <a:t>24/05/2014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3164028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F14603C-723C-4065-BE10-256E1F81D0A7}" type="datetimeFigureOut">
              <a:rPr lang="en-GB" smtClean="0"/>
              <a:t>24/05/2014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2383392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F14603C-723C-4065-BE10-256E1F81D0A7}" type="datetimeFigureOut">
              <a:rPr lang="en-GB" smtClean="0"/>
              <a:t>24/05/2014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596229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14603C-723C-4065-BE10-256E1F81D0A7}" type="datetimeFigureOut">
              <a:rPr lang="en-GB" smtClean="0"/>
              <a:t>24/05/2014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3002228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14603C-723C-4065-BE10-256E1F81D0A7}" type="datetimeFigureOut">
              <a:rPr lang="en-GB" smtClean="0"/>
              <a:t>24/05/2014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FB5F36D-E791-4A73-BC96-32460B8BB390}" type="slidenum">
              <a:rPr lang="en-GB" smtClean="0"/>
              <a:t>‹#›</a:t>
            </a:fld>
            <a:endParaRPr lang="en-GB"/>
          </a:p>
        </p:txBody>
      </p:sp>
    </p:spTree>
    <p:extLst>
      <p:ext uri="{BB962C8B-B14F-4D97-AF65-F5344CB8AC3E}">
        <p14:creationId xmlns:p14="http://schemas.microsoft.com/office/powerpoint/2010/main" val="2735635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14603C-723C-4065-BE10-256E1F81D0A7}" type="datetimeFigureOut">
              <a:rPr lang="en-GB" smtClean="0"/>
              <a:t>24/05/2014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FB5F36D-E791-4A73-BC96-32460B8BB390}"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627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F14603C-723C-4065-BE10-256E1F81D0A7}" type="datetimeFigureOut">
              <a:rPr lang="en-GB" smtClean="0"/>
              <a:t>24/05/2014</a:t>
            </a:fld>
            <a:endParaRPr lang="en-GB"/>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FB5F36D-E791-4A73-BC96-32460B8BB390}" type="slidenum">
              <a:rPr lang="en-GB" smtClean="0"/>
              <a:t>‹#›</a:t>
            </a:fld>
            <a:endParaRPr lang="en-GB"/>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4997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F14603C-723C-4065-BE10-256E1F81D0A7}" type="datetimeFigureOut">
              <a:rPr lang="en-GB" smtClean="0"/>
              <a:t>24/05/2014</a:t>
            </a:fld>
            <a:endParaRPr lang="en-GB"/>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FB5F36D-E791-4A73-BC96-32460B8BB390}" type="slidenum">
              <a:rPr lang="en-GB" smtClean="0"/>
              <a:t>‹#›</a:t>
            </a:fld>
            <a:endParaRPr lang="en-GB"/>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2277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2" descr="http://www.sailwhisper.com/logs/images_20060604_1/Larger/AucklandFromMtVictor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3197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6361964" y="1043030"/>
            <a:ext cx="5651845" cy="898312"/>
          </a:xfrm>
        </p:spPr>
        <p:txBody>
          <a:bodyPr>
            <a:noAutofit/>
          </a:bodyPr>
          <a:lstStyle/>
          <a:p>
            <a:r>
              <a:rPr lang="en-GB" sz="2800" dirty="0" smtClean="0">
                <a:solidFill>
                  <a:srgbClr val="0099FF"/>
                </a:solidFill>
                <a:latin typeface="Aharoni" panose="02010803020104030203" pitchFamily="2" charset="-79"/>
                <a:cs typeface="Aharoni" panose="02010803020104030203" pitchFamily="2" charset="-79"/>
              </a:rPr>
              <a:t>An Insider’s Guide to the City of Sails</a:t>
            </a:r>
            <a:endParaRPr lang="en-GB" sz="2800" dirty="0">
              <a:solidFill>
                <a:srgbClr val="0099FF"/>
              </a:solidFill>
              <a:latin typeface="Aharoni" panose="02010803020104030203" pitchFamily="2" charset="-79"/>
              <a:cs typeface="Aharoni" panose="02010803020104030203" pitchFamily="2" charset="-79"/>
            </a:endParaRPr>
          </a:p>
        </p:txBody>
      </p:sp>
      <p:sp>
        <p:nvSpPr>
          <p:cNvPr id="6" name="Rectangle 5"/>
          <p:cNvSpPr/>
          <p:nvPr/>
        </p:nvSpPr>
        <p:spPr>
          <a:xfrm>
            <a:off x="6144611" y="119700"/>
            <a:ext cx="5835252" cy="1200329"/>
          </a:xfrm>
          <a:prstGeom prst="rect">
            <a:avLst/>
          </a:prstGeom>
          <a:noFill/>
        </p:spPr>
        <p:txBody>
          <a:bodyPr wrap="none" lIns="91440" tIns="45720" rIns="91440" bIns="45720">
            <a:spAutoFit/>
          </a:bodyPr>
          <a:lstStyle/>
          <a:p>
            <a:pPr algn="ctr"/>
            <a:r>
              <a:rPr lang="en-GB" sz="7200" b="1" cap="none" spc="0" dirty="0" smtClean="0">
                <a:ln w="9525">
                  <a:solidFill>
                    <a:schemeClr val="bg1"/>
                  </a:solidFill>
                  <a:prstDash val="solid"/>
                </a:ln>
                <a:solidFill>
                  <a:srgbClr val="0070C0"/>
                </a:solidFill>
                <a:effectLst>
                  <a:outerShdw blurRad="12700" dist="38100" dir="2700000" algn="tl" rotWithShape="0">
                    <a:schemeClr val="accent5">
                      <a:lumMod val="60000"/>
                      <a:lumOff val="40000"/>
                    </a:schemeClr>
                  </a:outerShdw>
                </a:effectLst>
                <a:latin typeface="Andalus" panose="02020603050405020304" pitchFamily="18" charset="-78"/>
                <a:cs typeface="Andalus" panose="02020603050405020304" pitchFamily="18" charset="-78"/>
              </a:rPr>
              <a:t>Tour Auckland</a:t>
            </a:r>
            <a:endParaRPr lang="en-US" sz="7200" b="1" cap="none" spc="0" dirty="0">
              <a:ln w="9525">
                <a:solidFill>
                  <a:schemeClr val="bg1"/>
                </a:solidFill>
                <a:prstDash val="solid"/>
              </a:ln>
              <a:solidFill>
                <a:srgbClr val="0070C0"/>
              </a:solidFill>
              <a:effectLst>
                <a:outerShdw blurRad="12700" dist="38100" dir="2700000" algn="tl" rotWithShape="0">
                  <a:schemeClr val="accent5">
                    <a:lumMod val="60000"/>
                    <a:lumOff val="40000"/>
                  </a:schemeClr>
                </a:outerShdw>
              </a:effectLst>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20747352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79982" y="553791"/>
            <a:ext cx="4648085" cy="3046150"/>
          </a:xfrm>
        </p:spPr>
        <p:txBody>
          <a:bodyPr>
            <a:normAutofit/>
          </a:bodyPr>
          <a:lstStyle/>
          <a:p>
            <a:r>
              <a:rPr lang="en-US" sz="3600" dirty="0" smtClean="0"/>
              <a:t>ALLOWS you to Save your favourite photos or bookmarked attractions and public transport information</a:t>
            </a:r>
            <a:endParaRPr lang="en-US" sz="3600" dirty="0"/>
          </a:p>
        </p:txBody>
      </p:sp>
      <p:pic>
        <p:nvPicPr>
          <p:cNvPr id="4" name="Picture 3"/>
          <p:cNvPicPr>
            <a:picLocks noChangeAspect="1"/>
          </p:cNvPicPr>
          <p:nvPr/>
        </p:nvPicPr>
        <p:blipFill rotWithShape="1">
          <a:blip r:embed="rId3"/>
          <a:srcRect l="12447" t="17057" r="63443" b="5084"/>
          <a:stretch/>
        </p:blipFill>
        <p:spPr>
          <a:xfrm>
            <a:off x="7455877" y="208199"/>
            <a:ext cx="3743496" cy="6513343"/>
          </a:xfrm>
          <a:prstGeom prst="rect">
            <a:avLst/>
          </a:prstGeom>
        </p:spPr>
      </p:pic>
    </p:spTree>
    <p:extLst>
      <p:ext uri="{BB962C8B-B14F-4D97-AF65-F5344CB8AC3E}">
        <p14:creationId xmlns:p14="http://schemas.microsoft.com/office/powerpoint/2010/main" val="4085299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84125" y="914400"/>
            <a:ext cx="6159668" cy="4629003"/>
          </a:xfrm>
        </p:spPr>
        <p:txBody>
          <a:bodyPr>
            <a:noAutofit/>
          </a:bodyPr>
          <a:lstStyle/>
          <a:p>
            <a:r>
              <a:rPr lang="en-US" sz="3200" cap="none" dirty="0"/>
              <a:t>A</a:t>
            </a:r>
            <a:r>
              <a:rPr lang="en-US" sz="3200" cap="none" dirty="0" smtClean="0"/>
              <a:t>llows users to vote and save as favourite.</a:t>
            </a:r>
            <a:br>
              <a:rPr lang="en-US" sz="3200" cap="none" dirty="0" smtClean="0"/>
            </a:br>
            <a:r>
              <a:rPr lang="en-US" sz="3200" cap="none" dirty="0" smtClean="0"/>
              <a:t/>
            </a:r>
            <a:br>
              <a:rPr lang="en-US" sz="3200" cap="none" dirty="0" smtClean="0"/>
            </a:br>
            <a:r>
              <a:rPr lang="en-US" sz="3200" cap="none" dirty="0" smtClean="0"/>
              <a:t>1. </a:t>
            </a:r>
            <a:r>
              <a:rPr lang="en-US" sz="3200" cap="none" dirty="0" err="1" smtClean="0"/>
              <a:t>Photoinfo</a:t>
            </a:r>
            <a:r>
              <a:rPr lang="en-US" sz="3200" cap="none" dirty="0" smtClean="0">
                <a:sym typeface="Wingdings" panose="05000000000000000000" pitchFamily="2" charset="2"/>
              </a:rPr>
              <a:t> general background of location, when it is uploaded and by whom (username)</a:t>
            </a:r>
            <a:br>
              <a:rPr lang="en-US" sz="3200" cap="none" dirty="0" smtClean="0">
                <a:sym typeface="Wingdings" panose="05000000000000000000" pitchFamily="2" charset="2"/>
              </a:rPr>
            </a:br>
            <a:r>
              <a:rPr lang="en-US" sz="3200" cap="none" dirty="0" smtClean="0">
                <a:sym typeface="Wingdings" panose="05000000000000000000" pitchFamily="2" charset="2"/>
              </a:rPr>
              <a:t/>
            </a:r>
            <a:br>
              <a:rPr lang="en-US" sz="3200" cap="none" dirty="0" smtClean="0">
                <a:sym typeface="Wingdings" panose="05000000000000000000" pitchFamily="2" charset="2"/>
              </a:rPr>
            </a:br>
            <a:r>
              <a:rPr lang="en-US" sz="3200" cap="none" dirty="0" smtClean="0">
                <a:sym typeface="Wingdings" panose="05000000000000000000" pitchFamily="2" charset="2"/>
              </a:rPr>
              <a:t>2. Comments limited to 120characters max (reduce clutter). aims to promote feedbacks/suggestions.</a:t>
            </a:r>
            <a:br>
              <a:rPr lang="en-US" sz="3200" cap="none" dirty="0" smtClean="0">
                <a:sym typeface="Wingdings" panose="05000000000000000000" pitchFamily="2" charset="2"/>
              </a:rPr>
            </a:br>
            <a:r>
              <a:rPr lang="en-US" sz="3200" cap="none" dirty="0" smtClean="0">
                <a:sym typeface="Wingdings" panose="05000000000000000000" pitchFamily="2" charset="2"/>
              </a:rPr>
              <a:t/>
            </a:r>
            <a:br>
              <a:rPr lang="en-US" sz="3200" cap="none" dirty="0" smtClean="0">
                <a:sym typeface="Wingdings" panose="05000000000000000000" pitchFamily="2" charset="2"/>
              </a:rPr>
            </a:br>
            <a:r>
              <a:rPr lang="en-US" sz="3200" cap="none" dirty="0" smtClean="0">
                <a:sym typeface="Wingdings" panose="05000000000000000000" pitchFamily="2" charset="2"/>
              </a:rPr>
              <a:t>3. A</a:t>
            </a:r>
            <a:r>
              <a:rPr lang="en-US" sz="3200" cap="none" dirty="0" smtClean="0"/>
              <a:t>dmin </a:t>
            </a:r>
            <a:r>
              <a:rPr lang="en-US" sz="3200" cap="none" dirty="0" smtClean="0">
                <a:sym typeface="Wingdings" panose="05000000000000000000" pitchFamily="2" charset="2"/>
              </a:rPr>
              <a:t> allows users to flag inappropriate photos and/or comments.</a:t>
            </a:r>
            <a:endParaRPr lang="en-US" sz="3200" cap="none" dirty="0"/>
          </a:p>
        </p:txBody>
      </p:sp>
      <p:pic>
        <p:nvPicPr>
          <p:cNvPr id="3" name="Picture 2"/>
          <p:cNvPicPr>
            <a:picLocks noChangeAspect="1"/>
          </p:cNvPicPr>
          <p:nvPr/>
        </p:nvPicPr>
        <p:blipFill rotWithShape="1">
          <a:blip r:embed="rId3"/>
          <a:srcRect l="51231" t="19308" r="24675" b="787"/>
          <a:stretch/>
        </p:blipFill>
        <p:spPr>
          <a:xfrm>
            <a:off x="325331" y="193183"/>
            <a:ext cx="3654241" cy="6463291"/>
          </a:xfrm>
          <a:prstGeom prst="rect">
            <a:avLst/>
          </a:prstGeom>
        </p:spPr>
      </p:pic>
    </p:spTree>
    <p:extLst>
      <p:ext uri="{BB962C8B-B14F-4D97-AF65-F5344CB8AC3E}">
        <p14:creationId xmlns:p14="http://schemas.microsoft.com/office/powerpoint/2010/main" val="1173533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43191" y="1081826"/>
            <a:ext cx="6159668" cy="2756078"/>
          </a:xfrm>
        </p:spPr>
        <p:txBody>
          <a:bodyPr>
            <a:noAutofit/>
          </a:bodyPr>
          <a:lstStyle/>
          <a:p>
            <a:r>
              <a:rPr lang="en-US" sz="3600" dirty="0"/>
              <a:t>Navigator shows them the route (incl. walk path in green, bus route in red) from their current location, Est time of arrival and bus info in real time. </a:t>
            </a:r>
          </a:p>
        </p:txBody>
      </p:sp>
      <p:pic>
        <p:nvPicPr>
          <p:cNvPr id="3" name="Picture 2"/>
          <p:cNvPicPr>
            <a:picLocks noChangeAspect="1"/>
          </p:cNvPicPr>
          <p:nvPr/>
        </p:nvPicPr>
        <p:blipFill rotWithShape="1">
          <a:blip r:embed="rId3"/>
          <a:srcRect l="49471" t="15222" r="22694" b="4543"/>
          <a:stretch/>
        </p:blipFill>
        <p:spPr>
          <a:xfrm>
            <a:off x="7972024" y="437881"/>
            <a:ext cx="3979572" cy="6118062"/>
          </a:xfrm>
          <a:prstGeom prst="rect">
            <a:avLst/>
          </a:prstGeom>
        </p:spPr>
      </p:pic>
    </p:spTree>
    <p:extLst>
      <p:ext uri="{BB962C8B-B14F-4D97-AF65-F5344CB8AC3E}">
        <p14:creationId xmlns:p14="http://schemas.microsoft.com/office/powerpoint/2010/main" val="3806329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4554" y="997159"/>
            <a:ext cx="6159668" cy="4682423"/>
          </a:xfrm>
        </p:spPr>
        <p:txBody>
          <a:bodyPr>
            <a:normAutofit fontScale="90000"/>
          </a:bodyPr>
          <a:lstStyle/>
          <a:p>
            <a:r>
              <a:rPr lang="en-US" sz="2900" b="1" dirty="0" smtClean="0">
                <a:latin typeface="Aharoni" panose="02010803020104030203" pitchFamily="2" charset="-79"/>
                <a:cs typeface="Aharoni" panose="02010803020104030203" pitchFamily="2" charset="-79"/>
              </a:rPr>
              <a:t>Incentives?</a:t>
            </a:r>
            <a:r>
              <a:rPr lang="en-US" sz="2900" dirty="0">
                <a:latin typeface="Arabic Typesetting" panose="03020402040406030203" pitchFamily="66" charset="-78"/>
                <a:cs typeface="Arabic Typesetting" panose="03020402040406030203" pitchFamily="66" charset="-78"/>
              </a:rPr>
              <a:t/>
            </a:r>
            <a:br>
              <a:rPr lang="en-US" sz="2900" dirty="0">
                <a:latin typeface="Arabic Typesetting" panose="03020402040406030203" pitchFamily="66" charset="-78"/>
                <a:cs typeface="Arabic Typesetting" panose="03020402040406030203" pitchFamily="66" charset="-78"/>
              </a:rPr>
            </a:br>
            <a:r>
              <a:rPr lang="en-US" sz="2900" dirty="0" smtClean="0">
                <a:latin typeface="Arabic Typesetting" panose="03020402040406030203" pitchFamily="66" charset="-78"/>
                <a:cs typeface="Arabic Typesetting" panose="03020402040406030203" pitchFamily="66" charset="-78"/>
              </a:rPr>
              <a:t/>
            </a:r>
            <a:br>
              <a:rPr lang="en-US" sz="2900" dirty="0" smtClean="0">
                <a:latin typeface="Arabic Typesetting" panose="03020402040406030203" pitchFamily="66" charset="-78"/>
                <a:cs typeface="Arabic Typesetting" panose="03020402040406030203" pitchFamily="66" charset="-78"/>
              </a:rPr>
            </a:br>
            <a:r>
              <a:rPr lang="en-US" sz="2900" dirty="0" smtClean="0">
                <a:latin typeface="Arabic Typesetting" panose="03020402040406030203" pitchFamily="66" charset="-78"/>
                <a:cs typeface="Arabic Typesetting" panose="03020402040406030203" pitchFamily="66" charset="-78"/>
              </a:rPr>
              <a:t>1. “karma” – </a:t>
            </a:r>
            <a:r>
              <a:rPr lang="en-US" sz="2900" dirty="0" err="1" smtClean="0">
                <a:latin typeface="Arabic Typesetting" panose="03020402040406030203" pitchFamily="66" charset="-78"/>
                <a:cs typeface="Arabic Typesetting" panose="03020402040406030203" pitchFamily="66" charset="-78"/>
              </a:rPr>
              <a:t>ie</a:t>
            </a:r>
            <a:r>
              <a:rPr lang="en-US" sz="2900" dirty="0" smtClean="0">
                <a:latin typeface="Arabic Typesetting" panose="03020402040406030203" pitchFamily="66" charset="-78"/>
                <a:cs typeface="Arabic Typesetting" panose="03020402040406030203" pitchFamily="66" charset="-78"/>
              </a:rPr>
              <a:t>. </a:t>
            </a:r>
            <a:r>
              <a:rPr lang="en-US" sz="2900" dirty="0" err="1" smtClean="0">
                <a:latin typeface="Arabic Typesetting" panose="03020402040406030203" pitchFamily="66" charset="-78"/>
                <a:cs typeface="Arabic Typesetting" panose="03020402040406030203" pitchFamily="66" charset="-78"/>
              </a:rPr>
              <a:t>Reddit</a:t>
            </a:r>
            <a:r>
              <a:rPr lang="en-US" sz="2900" dirty="0" smtClean="0">
                <a:latin typeface="Arabic Typesetting" panose="03020402040406030203" pitchFamily="66" charset="-78"/>
                <a:cs typeface="Arabic Typesetting" panose="03020402040406030203" pitchFamily="66" charset="-78"/>
              </a:rPr>
              <a:t>.</a:t>
            </a:r>
            <a:r>
              <a:rPr lang="en-US" sz="2900" dirty="0">
                <a:latin typeface="Arabic Typesetting" panose="03020402040406030203" pitchFamily="66" charset="-78"/>
                <a:cs typeface="Arabic Typesetting" panose="03020402040406030203" pitchFamily="66" charset="-78"/>
              </a:rPr>
              <a:t/>
            </a:r>
            <a:br>
              <a:rPr lang="en-US" sz="2900" dirty="0">
                <a:latin typeface="Arabic Typesetting" panose="03020402040406030203" pitchFamily="66" charset="-78"/>
                <a:cs typeface="Arabic Typesetting" panose="03020402040406030203" pitchFamily="66" charset="-78"/>
              </a:rPr>
            </a:br>
            <a:r>
              <a:rPr lang="en-US" sz="2900" dirty="0" smtClean="0">
                <a:latin typeface="Arabic Typesetting" panose="03020402040406030203" pitchFamily="66" charset="-78"/>
                <a:cs typeface="Arabic Typesetting" panose="03020402040406030203" pitchFamily="66" charset="-78"/>
              </a:rPr>
              <a:t/>
            </a:r>
            <a:br>
              <a:rPr lang="en-US" sz="2900" dirty="0" smtClean="0">
                <a:latin typeface="Arabic Typesetting" panose="03020402040406030203" pitchFamily="66" charset="-78"/>
                <a:cs typeface="Arabic Typesetting" panose="03020402040406030203" pitchFamily="66" charset="-78"/>
              </a:rPr>
            </a:br>
            <a:r>
              <a:rPr lang="en-US" sz="2900" dirty="0" smtClean="0">
                <a:latin typeface="Arabic Typesetting" panose="03020402040406030203" pitchFamily="66" charset="-78"/>
                <a:cs typeface="Arabic Typesetting" panose="03020402040406030203" pitchFamily="66" charset="-78"/>
              </a:rPr>
              <a:t>2. expert navigators helping first timers and explorers – and getting rewarded.</a:t>
            </a:r>
            <a:br>
              <a:rPr lang="en-US" sz="2900" dirty="0" smtClean="0">
                <a:latin typeface="Arabic Typesetting" panose="03020402040406030203" pitchFamily="66" charset="-78"/>
                <a:cs typeface="Arabic Typesetting" panose="03020402040406030203" pitchFamily="66" charset="-78"/>
              </a:rPr>
            </a:br>
            <a:r>
              <a:rPr lang="en-US" sz="2900" dirty="0">
                <a:latin typeface="Arabic Typesetting" panose="03020402040406030203" pitchFamily="66" charset="-78"/>
                <a:cs typeface="Arabic Typesetting" panose="03020402040406030203" pitchFamily="66" charset="-78"/>
              </a:rPr>
              <a:t/>
            </a:r>
            <a:br>
              <a:rPr lang="en-US" sz="2900" dirty="0">
                <a:latin typeface="Arabic Typesetting" panose="03020402040406030203" pitchFamily="66" charset="-78"/>
                <a:cs typeface="Arabic Typesetting" panose="03020402040406030203" pitchFamily="66" charset="-78"/>
              </a:rPr>
            </a:br>
            <a:r>
              <a:rPr lang="en-US" sz="2900" dirty="0" smtClean="0">
                <a:latin typeface="Arabic Typesetting" panose="03020402040406030203" pitchFamily="66" charset="-78"/>
                <a:cs typeface="Arabic Typesetting" panose="03020402040406030203" pitchFamily="66" charset="-78"/>
              </a:rPr>
              <a:t>3. understanding of landmarks and attractions around Auckland enables new visitors to be more street smart, and cutting down cost and time of travel.</a:t>
            </a:r>
            <a:br>
              <a:rPr lang="en-US" sz="2900" dirty="0" smtClean="0">
                <a:latin typeface="Arabic Typesetting" panose="03020402040406030203" pitchFamily="66" charset="-78"/>
                <a:cs typeface="Arabic Typesetting" panose="03020402040406030203" pitchFamily="66" charset="-78"/>
              </a:rPr>
            </a:br>
            <a:r>
              <a:rPr lang="en-US" sz="2900" dirty="0">
                <a:latin typeface="Arabic Typesetting" panose="03020402040406030203" pitchFamily="66" charset="-78"/>
                <a:cs typeface="Arabic Typesetting" panose="03020402040406030203" pitchFamily="66" charset="-78"/>
              </a:rPr>
              <a:t/>
            </a:r>
            <a:br>
              <a:rPr lang="en-US" sz="2900" dirty="0">
                <a:latin typeface="Arabic Typesetting" panose="03020402040406030203" pitchFamily="66" charset="-78"/>
                <a:cs typeface="Arabic Typesetting" panose="03020402040406030203" pitchFamily="66" charset="-78"/>
              </a:rPr>
            </a:br>
            <a:r>
              <a:rPr lang="en-US" sz="2900" dirty="0" smtClean="0">
                <a:latin typeface="Arabic Typesetting" panose="03020402040406030203" pitchFamily="66" charset="-78"/>
                <a:cs typeface="Arabic Typesetting" panose="03020402040406030203" pitchFamily="66" charset="-78"/>
              </a:rPr>
              <a:t>4. most have great photos of the city – no where else to share other than </a:t>
            </a:r>
            <a:r>
              <a:rPr lang="en-US" sz="2900" dirty="0" err="1" smtClean="0">
                <a:latin typeface="Arabic Typesetting" panose="03020402040406030203" pitchFamily="66" charset="-78"/>
                <a:cs typeface="Arabic Typesetting" panose="03020402040406030203" pitchFamily="66" charset="-78"/>
              </a:rPr>
              <a:t>facebook</a:t>
            </a:r>
            <a:r>
              <a:rPr lang="en-US" sz="2900" dirty="0" smtClean="0">
                <a:latin typeface="Arabic Typesetting" panose="03020402040406030203" pitchFamily="66" charset="-78"/>
                <a:cs typeface="Arabic Typesetting" panose="03020402040406030203" pitchFamily="66" charset="-78"/>
              </a:rPr>
              <a:t> or friends/family. </a:t>
            </a:r>
            <a:r>
              <a:rPr lang="en-US" sz="2900" dirty="0">
                <a:latin typeface="Arabic Typesetting" panose="03020402040406030203" pitchFamily="66" charset="-78"/>
                <a:cs typeface="Arabic Typesetting" panose="03020402040406030203" pitchFamily="66" charset="-78"/>
              </a:rPr>
              <a:t/>
            </a:r>
            <a:br>
              <a:rPr lang="en-US" sz="2900" dirty="0">
                <a:latin typeface="Arabic Typesetting" panose="03020402040406030203" pitchFamily="66" charset="-78"/>
                <a:cs typeface="Arabic Typesetting" panose="03020402040406030203" pitchFamily="66" charset="-78"/>
              </a:rPr>
            </a:br>
            <a:r>
              <a:rPr lang="en-US" sz="2900" dirty="0" smtClean="0">
                <a:latin typeface="Arabic Typesetting" panose="03020402040406030203" pitchFamily="66" charset="-78"/>
                <a:cs typeface="Arabic Typesetting" panose="03020402040406030203" pitchFamily="66" charset="-78"/>
              </a:rPr>
              <a:t/>
            </a:r>
            <a:br>
              <a:rPr lang="en-US" sz="2900" dirty="0" smtClean="0">
                <a:latin typeface="Arabic Typesetting" panose="03020402040406030203" pitchFamily="66" charset="-78"/>
                <a:cs typeface="Arabic Typesetting" panose="03020402040406030203" pitchFamily="66" charset="-78"/>
              </a:rPr>
            </a:br>
            <a:endParaRPr lang="en-US" sz="2900" dirty="0">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2603503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84738" y="627419"/>
            <a:ext cx="9720072" cy="1499616"/>
          </a:xfrm>
        </p:spPr>
        <p:txBody>
          <a:bodyPr/>
          <a:lstStyle/>
          <a:p>
            <a:r>
              <a:rPr lang="en-NZ" dirty="0" smtClean="0">
                <a:solidFill>
                  <a:srgbClr val="7E3000"/>
                </a:solidFill>
                <a:latin typeface="Freestyle Script" panose="030804020302050B0404" pitchFamily="66" charset="0"/>
              </a:rPr>
              <a:t> </a:t>
            </a:r>
            <a:r>
              <a:rPr lang="en-NZ" dirty="0" smtClean="0">
                <a:solidFill>
                  <a:srgbClr val="7E3000"/>
                </a:solidFill>
                <a:latin typeface="Baskerville Old Face" panose="02020602080505020303" pitchFamily="18" charset="0"/>
              </a:rPr>
              <a:t>New to Auckland? </a:t>
            </a:r>
            <a:endParaRPr lang="en-GB" dirty="0">
              <a:solidFill>
                <a:srgbClr val="7E3000"/>
              </a:solidFill>
              <a:latin typeface="Baskerville Old Face" panose="02020602080505020303" pitchFamily="18" charset="0"/>
            </a:endParaRPr>
          </a:p>
        </p:txBody>
      </p:sp>
      <p:sp>
        <p:nvSpPr>
          <p:cNvPr id="3" name="Content Placeholder 2"/>
          <p:cNvSpPr>
            <a:spLocks noGrp="1"/>
          </p:cNvSpPr>
          <p:nvPr>
            <p:ph idx="1"/>
          </p:nvPr>
        </p:nvSpPr>
        <p:spPr>
          <a:xfrm>
            <a:off x="414645" y="3944581"/>
            <a:ext cx="8033896" cy="897876"/>
          </a:xfrm>
        </p:spPr>
        <p:txBody>
          <a:bodyPr>
            <a:normAutofit/>
          </a:bodyPr>
          <a:lstStyle/>
          <a:p>
            <a:pPr marL="0" indent="0">
              <a:buNone/>
            </a:pPr>
            <a:r>
              <a:rPr lang="en-NZ" sz="2000" cap="all" spc="100" dirty="0" smtClean="0">
                <a:solidFill>
                  <a:srgbClr val="0070C0"/>
                </a:solidFill>
                <a:latin typeface="Lucida Handwriting" panose="03010101010101010101" pitchFamily="66" charset="0"/>
                <a:ea typeface="+mj-ea"/>
                <a:cs typeface="+mj-cs"/>
              </a:rPr>
              <a:t>Want </a:t>
            </a:r>
            <a:r>
              <a:rPr lang="en-NZ" sz="2000" cap="all" spc="100" dirty="0">
                <a:solidFill>
                  <a:srgbClr val="0070C0"/>
                </a:solidFill>
                <a:latin typeface="Lucida Handwriting" panose="03010101010101010101" pitchFamily="66" charset="0"/>
                <a:ea typeface="+mj-ea"/>
                <a:cs typeface="+mj-cs"/>
              </a:rPr>
              <a:t>to be taken </a:t>
            </a:r>
            <a:r>
              <a:rPr lang="en-NZ" sz="2000" cap="all" spc="100" dirty="0" smtClean="0">
                <a:solidFill>
                  <a:srgbClr val="0070C0"/>
                </a:solidFill>
                <a:latin typeface="Lucida Handwriting" panose="03010101010101010101" pitchFamily="66" charset="0"/>
                <a:ea typeface="+mj-ea"/>
                <a:cs typeface="+mj-cs"/>
              </a:rPr>
              <a:t>somewhere amazing?</a:t>
            </a:r>
            <a:r>
              <a:rPr lang="en-NZ" sz="5000" cap="all" spc="100" dirty="0">
                <a:solidFill>
                  <a:srgbClr val="000000"/>
                </a:solidFill>
                <a:latin typeface="Freestyle Script" panose="030804020302050B0404" pitchFamily="66" charset="0"/>
                <a:ea typeface="+mj-ea"/>
                <a:cs typeface="+mj-cs"/>
              </a:rPr>
              <a:t>	</a:t>
            </a:r>
          </a:p>
        </p:txBody>
      </p:sp>
      <p:sp>
        <p:nvSpPr>
          <p:cNvPr id="4" name="Title 1"/>
          <p:cNvSpPr txBox="1">
            <a:spLocks/>
          </p:cNvSpPr>
          <p:nvPr/>
        </p:nvSpPr>
        <p:spPr>
          <a:xfrm>
            <a:off x="763650" y="2286000"/>
            <a:ext cx="11239459" cy="1423115"/>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NZ" dirty="0" smtClean="0">
                <a:solidFill>
                  <a:srgbClr val="7E3000"/>
                </a:solidFill>
                <a:latin typeface="Freestyle Script" panose="030804020302050B0404" pitchFamily="66" charset="0"/>
              </a:rPr>
              <a:t> 						</a:t>
            </a:r>
            <a:r>
              <a:rPr lang="en-NZ" sz="2000" dirty="0" smtClean="0">
                <a:solidFill>
                  <a:srgbClr val="0070C0"/>
                </a:solidFill>
                <a:latin typeface="Lucida Handwriting" panose="03010101010101010101" pitchFamily="66" charset="0"/>
              </a:rPr>
              <a:t>Looking </a:t>
            </a:r>
            <a:r>
              <a:rPr lang="en-NZ" sz="2000" dirty="0">
                <a:solidFill>
                  <a:srgbClr val="0070C0"/>
                </a:solidFill>
                <a:latin typeface="Lucida Handwriting" panose="03010101010101010101" pitchFamily="66" charset="0"/>
              </a:rPr>
              <a:t>for something to do?</a:t>
            </a:r>
          </a:p>
          <a:p>
            <a:endParaRPr lang="en-GB" dirty="0">
              <a:solidFill>
                <a:srgbClr val="7E3000"/>
              </a:solidFill>
              <a:latin typeface="Baskerville Old Face" panose="02020602080505020303" pitchFamily="18" charset="0"/>
            </a:endParaRPr>
          </a:p>
        </p:txBody>
      </p:sp>
    </p:spTree>
    <p:extLst>
      <p:ext uri="{BB962C8B-B14F-4D97-AF65-F5344CB8AC3E}">
        <p14:creationId xmlns:p14="http://schemas.microsoft.com/office/powerpoint/2010/main" val="326271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What do you do?</a:t>
            </a:r>
            <a:endParaRPr lang="en-GB" dirty="0"/>
          </a:p>
        </p:txBody>
      </p:sp>
      <p:sp>
        <p:nvSpPr>
          <p:cNvPr id="3" name="Content Placeholder 2"/>
          <p:cNvSpPr>
            <a:spLocks noGrp="1"/>
          </p:cNvSpPr>
          <p:nvPr>
            <p:ph idx="1"/>
          </p:nvPr>
        </p:nvSpPr>
        <p:spPr/>
        <p:txBody>
          <a:bodyPr/>
          <a:lstStyle/>
          <a:p>
            <a:pPr marL="0" indent="0">
              <a:buNone/>
            </a:pPr>
            <a:r>
              <a:rPr lang="en-NZ" dirty="0" smtClean="0"/>
              <a:t>	Google “cool things to do in Auckland”?</a:t>
            </a:r>
          </a:p>
          <a:p>
            <a:pPr marL="0" indent="0">
              <a:buNone/>
            </a:pPr>
            <a:endParaRPr lang="en-NZ" dirty="0"/>
          </a:p>
          <a:p>
            <a:pPr marL="0" indent="0">
              <a:buNone/>
            </a:pPr>
            <a:r>
              <a:rPr lang="en-NZ" dirty="0" smtClean="0"/>
              <a:t>		You could go to that Restaurant your friend/Trip Advisor mentioned?</a:t>
            </a:r>
          </a:p>
          <a:p>
            <a:pPr marL="0" indent="0">
              <a:buNone/>
            </a:pPr>
            <a:r>
              <a:rPr lang="en-NZ" dirty="0" smtClean="0"/>
              <a:t>		</a:t>
            </a:r>
            <a:endParaRPr lang="en-NZ" dirty="0"/>
          </a:p>
          <a:p>
            <a:pPr marL="0" indent="0">
              <a:buNone/>
            </a:pPr>
            <a:r>
              <a:rPr lang="en-NZ" dirty="0" smtClean="0"/>
              <a:t>But then what?</a:t>
            </a:r>
            <a:endParaRPr lang="en-GB" dirty="0"/>
          </a:p>
        </p:txBody>
      </p:sp>
    </p:spTree>
    <p:extLst>
      <p:ext uri="{BB962C8B-B14F-4D97-AF65-F5344CB8AC3E}">
        <p14:creationId xmlns:p14="http://schemas.microsoft.com/office/powerpoint/2010/main" val="378346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80948"/>
          </a:xfrm>
        </p:spPr>
        <p:txBody>
          <a:bodyPr>
            <a:noAutofit/>
          </a:bodyPr>
          <a:lstStyle/>
          <a:p>
            <a:pPr algn="ctr"/>
            <a:r>
              <a:rPr lang="en-NZ" sz="9000" dirty="0" smtClean="0"/>
              <a:t>[Logo comes here]</a:t>
            </a:r>
            <a:endParaRPr lang="en-GB" sz="9000" dirty="0"/>
          </a:p>
        </p:txBody>
      </p:sp>
    </p:spTree>
    <p:extLst>
      <p:ext uri="{BB962C8B-B14F-4D97-AF65-F5344CB8AC3E}">
        <p14:creationId xmlns:p14="http://schemas.microsoft.com/office/powerpoint/2010/main" val="6117733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rotWithShape="1">
          <a:blip r:embed="rId2"/>
          <a:srcRect l="18383" t="9323" r="1715" b="10591"/>
          <a:stretch/>
        </p:blipFill>
        <p:spPr>
          <a:xfrm>
            <a:off x="14514" y="0"/>
            <a:ext cx="12177486" cy="6865257"/>
          </a:xfrm>
          <a:prstGeom prst="rect">
            <a:avLst/>
          </a:prstGeom>
        </p:spPr>
      </p:pic>
      <p:pic>
        <p:nvPicPr>
          <p:cNvPr id="5" name="Picture 4"/>
          <p:cNvPicPr>
            <a:picLocks noChangeAspect="1"/>
          </p:cNvPicPr>
          <p:nvPr/>
        </p:nvPicPr>
        <p:blipFill>
          <a:blip r:embed="rId3"/>
          <a:stretch>
            <a:fillRect/>
          </a:stretch>
        </p:blipFill>
        <p:spPr>
          <a:xfrm>
            <a:off x="5462973" y="3189401"/>
            <a:ext cx="1490422" cy="13795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stretch>
            <a:fillRect/>
          </a:stretch>
        </p:blipFill>
        <p:spPr>
          <a:xfrm>
            <a:off x="3304862" y="1690688"/>
            <a:ext cx="1144302" cy="11530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5"/>
          <a:stretch>
            <a:fillRect/>
          </a:stretch>
        </p:blipFill>
        <p:spPr>
          <a:xfrm>
            <a:off x="5189752" y="-342331"/>
            <a:ext cx="1128547" cy="9233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6"/>
          <a:stretch>
            <a:fillRect/>
          </a:stretch>
        </p:blipFill>
        <p:spPr>
          <a:xfrm>
            <a:off x="3846285" y="3308555"/>
            <a:ext cx="1343467" cy="10318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7"/>
          <a:stretch>
            <a:fillRect/>
          </a:stretch>
        </p:blipFill>
        <p:spPr>
          <a:xfrm>
            <a:off x="2783083" y="5631997"/>
            <a:ext cx="1263227" cy="10899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8"/>
          <a:stretch>
            <a:fillRect/>
          </a:stretch>
        </p:blipFill>
        <p:spPr>
          <a:xfrm>
            <a:off x="5039459" y="1960562"/>
            <a:ext cx="847028" cy="10003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a:blip r:embed="rId9"/>
          <a:stretch>
            <a:fillRect/>
          </a:stretch>
        </p:blipFill>
        <p:spPr>
          <a:xfrm>
            <a:off x="9368212" y="1197344"/>
            <a:ext cx="1136728" cy="10698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a:blip r:embed="rId10"/>
          <a:stretch>
            <a:fillRect/>
          </a:stretch>
        </p:blipFill>
        <p:spPr>
          <a:xfrm>
            <a:off x="1102689" y="537314"/>
            <a:ext cx="1359456" cy="999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11"/>
          <a:stretch>
            <a:fillRect/>
          </a:stretch>
        </p:blipFill>
        <p:spPr>
          <a:xfrm>
            <a:off x="-34399" y="1889806"/>
            <a:ext cx="1331596" cy="9658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p:cNvPicPr>
            <a:picLocks noChangeAspect="1"/>
          </p:cNvPicPr>
          <p:nvPr/>
        </p:nvPicPr>
        <p:blipFill>
          <a:blip r:embed="rId12"/>
          <a:stretch>
            <a:fillRect/>
          </a:stretch>
        </p:blipFill>
        <p:spPr>
          <a:xfrm>
            <a:off x="5115075" y="5189835"/>
            <a:ext cx="1542823" cy="12328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13"/>
          <a:stretch>
            <a:fillRect/>
          </a:stretch>
        </p:blipFill>
        <p:spPr>
          <a:xfrm>
            <a:off x="9042500" y="4775200"/>
            <a:ext cx="1630982" cy="1401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520856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tatic.panoramio.com/photos/large/248544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37" y="-406400"/>
            <a:ext cx="12895962" cy="96719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303525" y="5041106"/>
            <a:ext cx="81026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470400" y="4987925"/>
            <a:ext cx="10515600" cy="1325563"/>
          </a:xfrm>
        </p:spPr>
        <p:txBody>
          <a:bodyPr/>
          <a:lstStyle/>
          <a:p>
            <a:r>
              <a:rPr lang="en-NZ" dirty="0" smtClean="0"/>
              <a:t>Find fun things to do in seconds</a:t>
            </a:r>
            <a:endParaRPr lang="en-GB" dirty="0"/>
          </a:p>
        </p:txBody>
      </p:sp>
    </p:spTree>
    <p:extLst>
      <p:ext uri="{BB962C8B-B14F-4D97-AF65-F5344CB8AC3E}">
        <p14:creationId xmlns:p14="http://schemas.microsoft.com/office/powerpoint/2010/main" val="3898268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2052" name="Picture 4" descr="http://thepizzasnob.files.wordpress.com/2012/09/pizza-masters-inside-resize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700" y="-1796562"/>
            <a:ext cx="12331700" cy="92487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39700" y="418306"/>
            <a:ext cx="81026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p:cNvSpPr txBox="1">
            <a:spLocks/>
          </p:cNvSpPr>
          <p:nvPr/>
        </p:nvSpPr>
        <p:spPr>
          <a:xfrm>
            <a:off x="-1397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dirty="0" smtClean="0"/>
              <a:t>Upload your favourite Local Places</a:t>
            </a:r>
            <a:endParaRPr lang="en-GB" dirty="0"/>
          </a:p>
        </p:txBody>
      </p:sp>
    </p:spTree>
    <p:extLst>
      <p:ext uri="{BB962C8B-B14F-4D97-AF65-F5344CB8AC3E}">
        <p14:creationId xmlns:p14="http://schemas.microsoft.com/office/powerpoint/2010/main" val="14707152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80628" y="585216"/>
            <a:ext cx="4923692" cy="4282206"/>
          </a:xfrm>
        </p:spPr>
        <p:txBody>
          <a:bodyPr>
            <a:normAutofit/>
          </a:bodyPr>
          <a:lstStyle/>
          <a:p>
            <a:r>
              <a:rPr lang="en-US" sz="3200" dirty="0" smtClean="0"/>
              <a:t>User browses through uploaded photos on map, taps on a photo which caught their attention –</a:t>
            </a:r>
            <a:br>
              <a:rPr lang="en-US" sz="3200" dirty="0" smtClean="0"/>
            </a:br>
            <a:r>
              <a:rPr lang="en-US" sz="3200" dirty="0"/>
              <a:t/>
            </a:r>
            <a:br>
              <a:rPr lang="en-US" sz="3200" dirty="0"/>
            </a:br>
            <a:r>
              <a:rPr lang="en-US" sz="3200" cap="none" dirty="0" smtClean="0"/>
              <a:t>This brings them to a screen containing location background, user comments, public transport information and number of votes. </a:t>
            </a:r>
            <a:endParaRPr lang="en-US" sz="3200" cap="none" dirty="0"/>
          </a:p>
        </p:txBody>
      </p:sp>
    </p:spTree>
    <p:extLst>
      <p:ext uri="{BB962C8B-B14F-4D97-AF65-F5344CB8AC3E}">
        <p14:creationId xmlns:p14="http://schemas.microsoft.com/office/powerpoint/2010/main" val="4032106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73328" y="394924"/>
            <a:ext cx="3784210" cy="5344693"/>
          </a:xfrm>
        </p:spPr>
        <p:txBody>
          <a:bodyPr>
            <a:normAutofit/>
          </a:bodyPr>
          <a:lstStyle/>
          <a:p>
            <a:r>
              <a:rPr lang="en-US" sz="3600" dirty="0" smtClean="0"/>
              <a:t>User contributions creates content of alerts for other users seeking activities for the day – refreshed by the minute and moderated. </a:t>
            </a:r>
            <a:endParaRPr lang="en-US" sz="3600" dirty="0"/>
          </a:p>
        </p:txBody>
      </p:sp>
      <p:pic>
        <p:nvPicPr>
          <p:cNvPr id="4" name="Picture 3"/>
          <p:cNvPicPr>
            <a:picLocks noChangeAspect="1"/>
          </p:cNvPicPr>
          <p:nvPr/>
        </p:nvPicPr>
        <p:blipFill rotWithShape="1">
          <a:blip r:embed="rId3"/>
          <a:srcRect l="33854" t="13528" r="42468" b="9013"/>
          <a:stretch/>
        </p:blipFill>
        <p:spPr>
          <a:xfrm>
            <a:off x="506436" y="394924"/>
            <a:ext cx="3559125" cy="6273162"/>
          </a:xfrm>
          <a:prstGeom prst="rect">
            <a:avLst/>
          </a:prstGeom>
        </p:spPr>
      </p:pic>
      <p:pic>
        <p:nvPicPr>
          <p:cNvPr id="5" name="Picture 4"/>
          <p:cNvPicPr>
            <a:picLocks noChangeAspect="1"/>
          </p:cNvPicPr>
          <p:nvPr/>
        </p:nvPicPr>
        <p:blipFill rotWithShape="1">
          <a:blip r:embed="rId4"/>
          <a:srcRect l="29638" t="19548" r="38791" b="6003"/>
          <a:stretch/>
        </p:blipFill>
        <p:spPr>
          <a:xfrm>
            <a:off x="4065561" y="168812"/>
            <a:ext cx="4107767" cy="5401994"/>
          </a:xfrm>
          <a:prstGeom prst="rect">
            <a:avLst/>
          </a:prstGeom>
        </p:spPr>
      </p:pic>
    </p:spTree>
    <p:extLst>
      <p:ext uri="{BB962C8B-B14F-4D97-AF65-F5344CB8AC3E}">
        <p14:creationId xmlns:p14="http://schemas.microsoft.com/office/powerpoint/2010/main" val="31978000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1_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371</TotalTime>
  <Words>143</Words>
  <Application>Microsoft Office PowerPoint</Application>
  <PresentationFormat>Widescreen</PresentationFormat>
  <Paragraphs>20</Paragraphs>
  <Slides>13</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13</vt:i4>
      </vt:variant>
    </vt:vector>
  </HeadingPairs>
  <TitlesOfParts>
    <vt:vector size="25" baseType="lpstr">
      <vt:lpstr>Aharoni</vt:lpstr>
      <vt:lpstr>Andalus</vt:lpstr>
      <vt:lpstr>Arabic Typesetting</vt:lpstr>
      <vt:lpstr>Baskerville Old Face</vt:lpstr>
      <vt:lpstr>Freestyle Script</vt:lpstr>
      <vt:lpstr>Lucida Handwriting</vt:lpstr>
      <vt:lpstr>Tw Cen MT</vt:lpstr>
      <vt:lpstr>Tw Cen MT Condensed</vt:lpstr>
      <vt:lpstr>Wingdings</vt:lpstr>
      <vt:lpstr>Wingdings 3</vt:lpstr>
      <vt:lpstr>Integral</vt:lpstr>
      <vt:lpstr>1_Integral</vt:lpstr>
      <vt:lpstr>PowerPoint Presentation</vt:lpstr>
      <vt:lpstr> New to Auckland? </vt:lpstr>
      <vt:lpstr>What do you do?</vt:lpstr>
      <vt:lpstr>[Logo comes here]</vt:lpstr>
      <vt:lpstr>PowerPoint Presentation</vt:lpstr>
      <vt:lpstr>Find fun things to do in seconds</vt:lpstr>
      <vt:lpstr>PowerPoint Presentation</vt:lpstr>
      <vt:lpstr>User browses through uploaded photos on map, taps on a photo which caught their attention –  This brings them to a screen containing location background, user comments, public transport information and number of votes. </vt:lpstr>
      <vt:lpstr>User contributions creates content of alerts for other users seeking activities for the day – refreshed by the minute and moderated. </vt:lpstr>
      <vt:lpstr>ALLOWS you to Save your favourite photos or bookmarked attractions and public transport information</vt:lpstr>
      <vt:lpstr>Allows users to vote and save as favourite.  1. Photoinfo general background of location, when it is uploaded and by whom (username)  2. Comments limited to 120characters max (reduce clutter). aims to promote feedbacks/suggestions.  3. Admin  allows users to flag inappropriate photos and/or comments.</vt:lpstr>
      <vt:lpstr>Navigator shows them the route (incl. walk path in green, bus route in red) from their current location, Est time of arrival and bus info in real time. </vt:lpstr>
      <vt:lpstr>Incentives?  1. “karma” – ie. Reddit.  2. expert navigators helping first timers and explorers – and getting rewarded.  3. understanding of landmarks and attractions around Auckland enables new visitors to be more street smart, and cutting down cost and time of travel.  4. most have great photos of the city – no where else to share other than facebook or friends/family.   </vt:lpstr>
    </vt:vector>
  </TitlesOfParts>
  <Company>Vodafone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TourAKL</dc:title>
  <dc:creator>Shields, Jonathon, Vodafone NZ</dc:creator>
  <cp:lastModifiedBy>Carmen Lo</cp:lastModifiedBy>
  <cp:revision>21</cp:revision>
  <dcterms:created xsi:type="dcterms:W3CDTF">2014-05-20T02:08:47Z</dcterms:created>
  <dcterms:modified xsi:type="dcterms:W3CDTF">2014-05-24T05:06:29Z</dcterms:modified>
</cp:coreProperties>
</file>